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39"/>
  </p:notesMasterIdLst>
  <p:sldIdLst>
    <p:sldId id="2253" r:id="rId2"/>
    <p:sldId id="2180" r:id="rId3"/>
    <p:sldId id="2232" r:id="rId4"/>
    <p:sldId id="2234" r:id="rId5"/>
    <p:sldId id="2184" r:id="rId6"/>
    <p:sldId id="2185" r:id="rId7"/>
    <p:sldId id="2186" r:id="rId8"/>
    <p:sldId id="2187" r:id="rId9"/>
    <p:sldId id="2188" r:id="rId10"/>
    <p:sldId id="2189" r:id="rId11"/>
    <p:sldId id="2190" r:id="rId12"/>
    <p:sldId id="2191" r:id="rId13"/>
    <p:sldId id="2192" r:id="rId14"/>
    <p:sldId id="2193" r:id="rId15"/>
    <p:sldId id="2254" r:id="rId16"/>
    <p:sldId id="1967" r:id="rId17"/>
    <p:sldId id="2235" r:id="rId18"/>
    <p:sldId id="2196" r:id="rId19"/>
    <p:sldId id="2194" r:id="rId20"/>
    <p:sldId id="2195" r:id="rId21"/>
    <p:sldId id="2197" r:id="rId22"/>
    <p:sldId id="2198" r:id="rId23"/>
    <p:sldId id="2199" r:id="rId24"/>
    <p:sldId id="2200" r:id="rId25"/>
    <p:sldId id="2201" r:id="rId26"/>
    <p:sldId id="2203" r:id="rId27"/>
    <p:sldId id="2206" r:id="rId28"/>
    <p:sldId id="2210" r:id="rId29"/>
    <p:sldId id="2207" r:id="rId30"/>
    <p:sldId id="2236" r:id="rId31"/>
    <p:sldId id="2208" r:id="rId32"/>
    <p:sldId id="2209" r:id="rId33"/>
    <p:sldId id="2237" r:id="rId34"/>
    <p:sldId id="2213" r:id="rId35"/>
    <p:sldId id="2214" r:id="rId36"/>
    <p:sldId id="2215" r:id="rId37"/>
    <p:sldId id="221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686"/>
    <a:srgbClr val="686868"/>
    <a:srgbClr val="CECECE"/>
    <a:srgbClr val="FFFFFF"/>
    <a:srgbClr val="828282"/>
    <a:srgbClr val="ECECEC"/>
    <a:srgbClr val="0C5EC1"/>
    <a:srgbClr val="660066"/>
    <a:srgbClr val="96969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8790" autoAdjust="0"/>
  </p:normalViewPr>
  <p:slideViewPr>
    <p:cSldViewPr snapToGrid="0">
      <p:cViewPr>
        <p:scale>
          <a:sx n="110" d="100"/>
          <a:sy n="110" d="100"/>
        </p:scale>
        <p:origin x="-72" y="-72"/>
      </p:cViewPr>
      <p:guideLst>
        <p:guide orient="horz" pos="2160"/>
        <p:guide pos="3863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3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microsoft.com/office/2007/relationships/hdphoto" Target="../media/hdphoto3.wdp"/><Relationship Id="rId2" Type="http://schemas.openxmlformats.org/officeDocument/2006/relationships/image" Target="../media/image19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19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++++++РАБОТА МИНСК\DECEMBER\Наркотики\Статистика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" y="-9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Стадии развития  </a:t>
            </a:r>
          </a:p>
          <a:p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наркомании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3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++++++РАБОТА МИНСК\DECEMBER\Наркотики\Лечени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-9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</a:t>
            </a:r>
            <a:endParaRPr lang="ru-RU" sz="66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ru-RU" sz="6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происходит?</a:t>
            </a:r>
            <a:endParaRPr lang="ru-RU" sz="5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++++++РАБОТА МИНСК\DECEMBER\Наркотики\Лечение\2,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64514" name="Picture 2" descr="E:\++++++РАБОТА МИНСК\DECEMBER\Наркотики\Лечение\2,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E:\++++++РАБОТА МИНСК\DECEMBER\Наркотики\Лечение\2.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" y="0"/>
            <a:ext cx="12192000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++++++РАБОТА МИНСК\DECEMBER\Наркотики\Лечение\2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:\++++++РАБОТА МИНСК\DECEMBER\Наркотики\Лечени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Наркобизнес</a:t>
            </a:r>
            <a:endParaRPr lang="ru-RU" sz="5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4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++++++РАБОТА МИНСК\DECEMBER\Наркотики\Наркобізнес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5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717037" y="1108465"/>
            <a:ext cx="8504347" cy="224286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 smtClean="0"/>
              <a:t>люди</a:t>
            </a:r>
            <a:r>
              <a:rPr lang="ru-RU" sz="3200" dirty="0"/>
              <a:t>, продающие психотропные </a:t>
            </a:r>
            <a:r>
              <a:rPr lang="ru-RU" sz="3200" dirty="0" smtClean="0"/>
              <a:t>вещества</a:t>
            </a: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3029758" y="1002806"/>
            <a:ext cx="5878906" cy="70305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ДИЛЕРЫ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170" name="Picture 2" descr="Картинки по запросу &quot;наркодилеры рчеловечки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758" y="3261999"/>
            <a:ext cx="6667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3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++++++РАБОТА МИНСК\DECEMBER\Наркотики\Наркобізнес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5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2848999" y="2863289"/>
            <a:ext cx="2235838" cy="81558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оптовики</a:t>
            </a: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3029758" y="1002806"/>
            <a:ext cx="5878906" cy="70305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ДИЛЕРЫ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368867" y="3133939"/>
            <a:ext cx="2409825" cy="81558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розничные торговцы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23" y="2200489"/>
            <a:ext cx="904875" cy="933450"/>
          </a:xfrm>
          <a:prstGeom prst="rect">
            <a:avLst/>
          </a:prstGeom>
        </p:spPr>
      </p:pic>
      <p:pic>
        <p:nvPicPr>
          <p:cNvPr id="8198" name="Picture 6" descr="Картинки по запросу &quot;мешок очертание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51" y="3543300"/>
            <a:ext cx="2555312" cy="25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7232" y="4192533"/>
            <a:ext cx="765051" cy="696209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755" y="4348604"/>
            <a:ext cx="793135" cy="7620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8956" y="5187945"/>
            <a:ext cx="742370" cy="711694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098" y="5521040"/>
            <a:ext cx="612448" cy="60688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202" name="Picture 10" descr="Картинки по запросу &quot;рука иконка&quot;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68" y="5256038"/>
            <a:ext cx="1404419" cy="98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Картинки по запросу &quot;рука иконка&quot;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81177" y="3852074"/>
            <a:ext cx="1210547" cy="12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375962" y="5110604"/>
            <a:ext cx="720279" cy="52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08" name="Picture 16" descr="Картинки по запросу &quot;таблетки иконка&quot;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74" y="5332541"/>
            <a:ext cx="825933" cy="5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Картинки по запросу &quot;таблетки иконка&quot;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228" y="4855053"/>
            <a:ext cx="404771" cy="40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611888" y="2200489"/>
            <a:ext cx="1968811" cy="1025253"/>
            <a:chOff x="7611888" y="2200489"/>
            <a:chExt cx="1968811" cy="1025253"/>
          </a:xfrm>
        </p:grpSpPr>
        <p:pic>
          <p:nvPicPr>
            <p:cNvPr id="22" name="Picture 8" descr="Картинки по запросу &quot;наркотики иконка&quot;&quot;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162" y="2366501"/>
              <a:ext cx="700537" cy="70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Картинки по запросу &quot;наркотики иконка&quot;&quot;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918" y="2308482"/>
              <a:ext cx="800365" cy="800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Картинки по запросу &quot;наркотики иконка&quot;&quot;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888" y="2200489"/>
              <a:ext cx="1025253" cy="1025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++++++РАБОТА МИНСК\DECEMBER\Наркотики\Наркобізнес\2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++++++РАБОТА МИНСК\DECEMBER\Наркотики\Наркобізнес\2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E:\++++++РАБОТА МИНСК\DECEMBER\Наркотики\Стади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4325" y="2405125"/>
            <a:ext cx="77343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Wingdings" pitchFamily="2" charset="2"/>
              <a:buChar char="ü"/>
            </a:pPr>
            <a:r>
              <a:rPr lang="ru-RU" sz="2800" dirty="0"/>
              <a:t>употребление наркотиков </a:t>
            </a:r>
            <a:r>
              <a:rPr lang="ru-RU" sz="2800" dirty="0" smtClean="0"/>
              <a:t>из </a:t>
            </a:r>
            <a:r>
              <a:rPr lang="ru-RU" sz="2800" dirty="0"/>
              <a:t>эпизодического постепенно превращается в </a:t>
            </a:r>
            <a:r>
              <a:rPr lang="ru-RU" sz="2800" dirty="0" smtClean="0"/>
              <a:t>регулярное;</a:t>
            </a:r>
          </a:p>
          <a:p>
            <a:pPr marL="457200" indent="-457200" fontAlgn="base">
              <a:buFont typeface="Wingdings" pitchFamily="2" charset="2"/>
              <a:buChar char="ü"/>
            </a:pPr>
            <a:endParaRPr lang="ru-RU" sz="2800" dirty="0" smtClean="0"/>
          </a:p>
          <a:p>
            <a:pPr marL="457200" indent="-457200" fontAlgn="base">
              <a:buFont typeface="Wingdings" pitchFamily="2" charset="2"/>
              <a:buChar char="ü"/>
            </a:pPr>
            <a:r>
              <a:rPr lang="ru-RU" sz="2800" dirty="0"/>
              <a:t>с</a:t>
            </a:r>
            <a:r>
              <a:rPr lang="ru-RU" sz="2800" dirty="0" smtClean="0"/>
              <a:t>остояние </a:t>
            </a:r>
            <a:r>
              <a:rPr lang="ru-RU" sz="2800" dirty="0"/>
              <a:t>здоровья </a:t>
            </a:r>
            <a:r>
              <a:rPr lang="ru-RU" sz="2800" dirty="0" smtClean="0"/>
              <a:t>характеризуется сменой слабости</a:t>
            </a:r>
            <a:r>
              <a:rPr lang="ru-RU" sz="2800" dirty="0"/>
              <a:t>, </a:t>
            </a:r>
            <a:r>
              <a:rPr lang="ru-RU" sz="2800" dirty="0" smtClean="0"/>
              <a:t>сонливости</a:t>
            </a:r>
            <a:r>
              <a:rPr lang="ru-RU" sz="2800" dirty="0"/>
              <a:t>, апатией </a:t>
            </a:r>
            <a:r>
              <a:rPr lang="ru-RU" sz="2800" dirty="0" smtClean="0"/>
              <a:t>с </a:t>
            </a:r>
            <a:r>
              <a:rPr lang="ru-RU" sz="2800" dirty="0"/>
              <a:t>резким переходом </a:t>
            </a:r>
            <a:r>
              <a:rPr lang="ru-RU" sz="2800" dirty="0" smtClean="0"/>
              <a:t>в </a:t>
            </a:r>
            <a:r>
              <a:rPr lang="ru-RU" sz="2800" dirty="0"/>
              <a:t>бодрость, активность, </a:t>
            </a:r>
            <a:r>
              <a:rPr lang="ru-RU" sz="2800" dirty="0" smtClean="0"/>
              <a:t>возбуждение; </a:t>
            </a:r>
            <a:endParaRPr lang="ru-RU" sz="2800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0451" y="1599314"/>
            <a:ext cx="852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С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тадии развития наркомании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67853" y="1922480"/>
            <a:ext cx="88517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endParaRPr lang="ru-RU" sz="13800" dirty="0"/>
          </a:p>
        </p:txBody>
      </p:sp>
      <p:pic>
        <p:nvPicPr>
          <p:cNvPr id="7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++++++РАБОТА МИНСК\DECEMBER\Наркотики\Наркобізнес\2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++++++РАБОТА МИНСК\DECEMBER\Наркотики\Наркобізнес\2,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:\++++++РАБОТА МИНСК\DECEMBER\Наркотики\Наркобізнес\2,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04913" y="5727172"/>
            <a:ext cx="6823491" cy="95410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Главное в игре с наркотиками – довести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до </a:t>
            </a:r>
            <a:r>
              <a:rPr lang="ru-RU" sz="2800" dirty="0"/>
              <a:t>максимума прибыль и снизить расходы.</a:t>
            </a:r>
            <a:endParaRPr lang="ru-RU" sz="2800" dirty="0">
              <a:effectLst/>
            </a:endParaRPr>
          </a:p>
        </p:txBody>
      </p:sp>
      <p:pic>
        <p:nvPicPr>
          <p:cNvPr id="6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3" y="0"/>
            <a:ext cx="12192000" cy="6848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15" y="2682188"/>
            <a:ext cx="4029075" cy="1876425"/>
          </a:xfrm>
          <a:prstGeom prst="rect">
            <a:avLst/>
          </a:prstGeom>
        </p:spPr>
      </p:pic>
      <p:pic>
        <p:nvPicPr>
          <p:cNvPr id="1026" name="Picture 2" descr="Картинки по запросу &quot;знак плюс png&quot;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54" y="2242868"/>
            <a:ext cx="1869826" cy="19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vtlbwbycrbt ghtgfhfns&quot;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7" b="3316"/>
          <a:stretch/>
        </p:blipFill>
        <p:spPr bwMode="auto">
          <a:xfrm>
            <a:off x="262215" y="217527"/>
            <a:ext cx="4036743" cy="225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36513" y="4786748"/>
            <a:ext cx="4352535" cy="1830414"/>
            <a:chOff x="36513" y="4786748"/>
            <a:chExt cx="4352535" cy="1830414"/>
          </a:xfrm>
        </p:grpSpPr>
        <p:pic>
          <p:nvPicPr>
            <p:cNvPr id="22" name="Picture 10" descr="Картинки по запросу &quot;подукты сода, чахарная пудра&quot;&quot;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"/>
            <a:stretch/>
          </p:blipFill>
          <p:spPr bwMode="auto">
            <a:xfrm>
              <a:off x="2089308" y="4786748"/>
              <a:ext cx="2299740" cy="1830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Картинки по запросу &quot;корм для котов&quot;&quot;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4882090"/>
              <a:ext cx="2052795" cy="1620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4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6063" y="1766888"/>
            <a:ext cx="799811" cy="776287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93" y="1981200"/>
            <a:ext cx="797123" cy="74295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445" y="1447800"/>
            <a:ext cx="678942" cy="6858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382" y="4443057"/>
            <a:ext cx="654653" cy="6480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216" y="3866870"/>
            <a:ext cx="707508" cy="71465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0577" y="3429000"/>
            <a:ext cx="715896" cy="69504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:\++++++РАБОТА МИНСК\DECEMBER\Наркотики\Наркобізнес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-9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НАРКОМАНИЯ </a:t>
            </a:r>
          </a:p>
          <a:p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начинается как </a:t>
            </a:r>
            <a:r>
              <a:rPr lang="ru-RU" sz="5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приключение, продолжается как </a:t>
            </a: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болезнь, </a:t>
            </a:r>
            <a:r>
              <a:rPr lang="ru-RU" sz="5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завершается </a:t>
            </a:r>
            <a:r>
              <a:rPr lang="ru-RU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катастрофа. 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E:\++++++РАБОТА МИНСК\DECEMBER\Наркотики\Люд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5018567" y="0"/>
            <a:ext cx="6780711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31125" y="1378042"/>
            <a:ext cx="63991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Чарли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Паркер</a:t>
            </a:r>
          </a:p>
          <a:p>
            <a:pPr algn="ctr"/>
            <a:r>
              <a:rPr lang="ru-RU" sz="2000" b="1" dirty="0" smtClean="0"/>
              <a:t>(1920-1955)</a:t>
            </a:r>
          </a:p>
          <a:p>
            <a:endParaRPr lang="ru-RU" sz="16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американский джазовый саксофонист;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один </a:t>
            </a:r>
            <a:r>
              <a:rPr lang="ru-RU" sz="2400" dirty="0"/>
              <a:t>из самых влиятельных музыкантов в истории джаза; </a:t>
            </a:r>
            <a:endParaRPr lang="ru-RU" sz="2400" dirty="0" smtClean="0"/>
          </a:p>
          <a:p>
            <a:r>
              <a:rPr lang="ru-RU" sz="2400" b="1" dirty="0" smtClean="0"/>
              <a:t>Награды: </a:t>
            </a:r>
            <a:r>
              <a:rPr lang="en-US" sz="2400" dirty="0"/>
              <a:t>	</a:t>
            </a:r>
          </a:p>
          <a:p>
            <a:r>
              <a:rPr lang="ru-RU" sz="2000" dirty="0" smtClean="0"/>
              <a:t>- </a:t>
            </a:r>
            <a:r>
              <a:rPr lang="en-US" sz="2000" dirty="0" smtClean="0"/>
              <a:t>Grammy </a:t>
            </a:r>
            <a:r>
              <a:rPr lang="en-US" sz="2000" dirty="0"/>
              <a:t>Lifetime Achievement Award (1984</a:t>
            </a:r>
            <a:r>
              <a:rPr lang="en-US" sz="2000" dirty="0" smtClean="0"/>
              <a:t>)</a:t>
            </a:r>
            <a:r>
              <a:rPr lang="ru-RU" sz="2000" dirty="0" smtClean="0"/>
              <a:t>;</a:t>
            </a:r>
            <a:endParaRPr lang="en-US" sz="2000" dirty="0"/>
          </a:p>
          <a:p>
            <a:r>
              <a:rPr lang="ru-RU" sz="2000" dirty="0" smtClean="0"/>
              <a:t>- премия </a:t>
            </a:r>
            <a:r>
              <a:rPr lang="ru-RU" sz="2000" dirty="0"/>
              <a:t>«</a:t>
            </a:r>
            <a:r>
              <a:rPr lang="ru-RU" sz="2000" dirty="0" err="1"/>
              <a:t>Грэмми</a:t>
            </a:r>
            <a:r>
              <a:rPr lang="ru-RU" sz="2000" dirty="0"/>
              <a:t>» за лучшую джазовую </a:t>
            </a:r>
            <a:r>
              <a:rPr lang="ru-RU" sz="2000" dirty="0" smtClean="0"/>
              <a:t>соло импровизацию</a:t>
            </a:r>
            <a:r>
              <a:rPr lang="en-US" sz="2000" dirty="0" smtClean="0"/>
              <a:t> </a:t>
            </a:r>
            <a:r>
              <a:rPr lang="en-US" sz="2000" dirty="0"/>
              <a:t>(1974</a:t>
            </a:r>
            <a:r>
              <a:rPr lang="en-US" sz="2000" dirty="0" smtClean="0"/>
              <a:t>)</a:t>
            </a:r>
            <a:r>
              <a:rPr lang="ru-RU" sz="2000" dirty="0" smtClean="0"/>
              <a:t>;</a:t>
            </a:r>
            <a:endParaRPr lang="en-US" sz="2000" dirty="0"/>
          </a:p>
          <a:p>
            <a:r>
              <a:rPr lang="ru-RU" sz="2000" dirty="0" smtClean="0"/>
              <a:t>- </a:t>
            </a:r>
            <a:r>
              <a:rPr lang="en-US" sz="2000" dirty="0" smtClean="0"/>
              <a:t>Grammy </a:t>
            </a:r>
            <a:r>
              <a:rPr lang="en-US" sz="2000" dirty="0"/>
              <a:t>Lifetime Achievement Award (1983</a:t>
            </a:r>
            <a:r>
              <a:rPr lang="en-US" sz="2000" dirty="0" smtClean="0"/>
              <a:t>)</a:t>
            </a:r>
            <a:r>
              <a:rPr lang="ru-RU" sz="2000" dirty="0" smtClean="0"/>
              <a:t>;</a:t>
            </a:r>
            <a:endParaRPr lang="en-US" sz="2000" dirty="0"/>
          </a:p>
          <a:p>
            <a:r>
              <a:rPr lang="ru-RU" sz="2000" dirty="0" smtClean="0"/>
              <a:t>- Зал </a:t>
            </a:r>
            <a:r>
              <a:rPr lang="ru-RU" sz="2000" dirty="0"/>
              <a:t>славы премии «</a:t>
            </a:r>
            <a:r>
              <a:rPr lang="ru-RU" sz="2000" dirty="0" err="1"/>
              <a:t>Грэмми</a:t>
            </a:r>
            <a:r>
              <a:rPr lang="ru-RU" sz="2000" dirty="0"/>
              <a:t>» (1987</a:t>
            </a:r>
            <a:r>
              <a:rPr lang="ru-RU" sz="2000" dirty="0" smtClean="0"/>
              <a:t>);</a:t>
            </a:r>
            <a:endParaRPr lang="ru-RU" sz="2000" dirty="0"/>
          </a:p>
          <a:p>
            <a:r>
              <a:rPr lang="ru-RU" sz="2000" dirty="0" smtClean="0"/>
              <a:t>- Зал </a:t>
            </a:r>
            <a:r>
              <a:rPr lang="ru-RU" sz="2000" dirty="0"/>
              <a:t>славы премии «</a:t>
            </a:r>
            <a:r>
              <a:rPr lang="ru-RU" sz="2000" dirty="0" err="1"/>
              <a:t>Грэмми</a:t>
            </a:r>
            <a:r>
              <a:rPr lang="ru-RU" sz="2000" dirty="0"/>
              <a:t>» (1994</a:t>
            </a:r>
            <a:r>
              <a:rPr lang="ru-RU" sz="2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247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++++++РАБОТА МИНСК\DECEMBER\Наркотики\Люд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2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0707" y="1545481"/>
            <a:ext cx="64085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Томми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Симпсон</a:t>
            </a:r>
          </a:p>
          <a:p>
            <a:pPr algn="ctr"/>
            <a:r>
              <a:rPr lang="ru-RU" sz="2000" b="1" dirty="0" smtClean="0"/>
              <a:t>(1937-1967)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84385" y="2751837"/>
            <a:ext cx="651489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400" dirty="0"/>
              <a:t>английский </a:t>
            </a:r>
            <a:r>
              <a:rPr lang="ru-RU" sz="2400" dirty="0" smtClean="0"/>
              <a:t>велогонщик;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чемпион </a:t>
            </a:r>
            <a:r>
              <a:rPr lang="ru-RU" sz="2400" dirty="0"/>
              <a:t>мира 1965 </a:t>
            </a:r>
            <a:r>
              <a:rPr lang="ru-RU" sz="2400" dirty="0" smtClean="0"/>
              <a:t>г. </a:t>
            </a:r>
            <a:r>
              <a:rPr lang="ru-RU" sz="2400" dirty="0"/>
              <a:t>в </a:t>
            </a:r>
            <a:r>
              <a:rPr lang="ru-RU" sz="2400" dirty="0" smtClean="0"/>
              <a:t>групповой шоссейной гонке;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1000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/>
              <a:t>бронзовый призёр Олимпийских игр 1956 </a:t>
            </a:r>
            <a:r>
              <a:rPr lang="ru-RU" sz="2400" dirty="0" smtClean="0"/>
              <a:t>г. в </a:t>
            </a:r>
            <a:r>
              <a:rPr lang="ru-RU" sz="2400" dirty="0"/>
              <a:t>командной трековой гонке преследования на 4000 </a:t>
            </a:r>
            <a:r>
              <a:rPr lang="ru-RU" sz="2400" dirty="0" smtClean="0"/>
              <a:t>м; 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1000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лучший </a:t>
            </a:r>
            <a:r>
              <a:rPr lang="ru-RU" sz="2400" dirty="0"/>
              <a:t>спортсмен </a:t>
            </a:r>
            <a:r>
              <a:rPr lang="ru-RU" sz="2400" dirty="0" smtClean="0"/>
              <a:t> (1965 г.)</a:t>
            </a:r>
            <a:br>
              <a:rPr lang="ru-RU" sz="2400" dirty="0" smtClean="0"/>
            </a:br>
            <a:r>
              <a:rPr lang="ru-RU" sz="2400" dirty="0" smtClean="0"/>
              <a:t>Великобритании.</a:t>
            </a:r>
            <a:endParaRPr lang="ru-RU" sz="2400" dirty="0"/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89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++++++РАБОТА МИНСК\DECEMBER\Наркотики\Люд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2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71860" y="4359349"/>
            <a:ext cx="3027418" cy="2498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Картинки по запросу &quot;Томми Симпсон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83" y="2399018"/>
            <a:ext cx="6775395" cy="37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0707" y="1545481"/>
            <a:ext cx="64085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Томми 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Симпсон</a:t>
            </a:r>
          </a:p>
          <a:p>
            <a:pPr algn="ctr"/>
            <a:r>
              <a:rPr lang="ru-RU" sz="2000" b="1" dirty="0" smtClean="0"/>
              <a:t>(1937-1967)</a:t>
            </a:r>
          </a:p>
        </p:txBody>
      </p:sp>
    </p:spTree>
    <p:extLst>
      <p:ext uri="{BB962C8B-B14F-4D97-AF65-F5344CB8AC3E}">
        <p14:creationId xmlns:p14="http://schemas.microsoft.com/office/powerpoint/2010/main" val="4053466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++++++РАБОТА МИНСК\DECEMBER\Наркотики\Люд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8725" y="1628208"/>
            <a:ext cx="6760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Элвис Пресли </a:t>
            </a:r>
            <a:endParaRPr lang="ru-RU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/>
              <a:t>(1935-1977)</a:t>
            </a:r>
          </a:p>
          <a:p>
            <a:endParaRPr lang="ru-RU" sz="2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5293881" y="2775627"/>
            <a:ext cx="66039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американский певец и </a:t>
            </a:r>
            <a:r>
              <a:rPr lang="ru-RU" sz="2400" dirty="0" smtClean="0"/>
              <a:t>актёр, </a:t>
            </a:r>
            <a:br>
              <a:rPr lang="ru-RU" sz="2400" dirty="0" smtClean="0"/>
            </a:br>
            <a:r>
              <a:rPr lang="ru-RU" sz="2400" dirty="0" smtClean="0"/>
              <a:t>«</a:t>
            </a:r>
            <a:r>
              <a:rPr lang="ru-RU" sz="2400" dirty="0"/>
              <a:t>король </a:t>
            </a:r>
            <a:r>
              <a:rPr lang="ru-RU" sz="2400" dirty="0" smtClean="0"/>
              <a:t>рок-н-ролла</a:t>
            </a:r>
            <a:r>
              <a:rPr lang="ru-RU" sz="2400" dirty="0"/>
              <a:t>»; </a:t>
            </a:r>
            <a:endParaRPr lang="ru-RU" sz="2400" dirty="0" smtClean="0"/>
          </a:p>
          <a:p>
            <a:pPr marL="342900" indent="-342900">
              <a:buFont typeface="Wingdings" pitchFamily="2" charset="2"/>
              <a:buChar char="ü"/>
            </a:pPr>
            <a:endParaRPr lang="ru-RU" sz="24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один </a:t>
            </a:r>
            <a:r>
              <a:rPr lang="ru-RU" sz="2400" dirty="0"/>
              <a:t>из самых </a:t>
            </a:r>
            <a:r>
              <a:rPr lang="ru-RU" sz="2400" dirty="0" smtClean="0"/>
              <a:t>коммерчески успешных </a:t>
            </a:r>
            <a:r>
              <a:rPr lang="ru-RU" sz="2400" dirty="0"/>
              <a:t>исполнителей популярной музыки XX </a:t>
            </a:r>
            <a:r>
              <a:rPr lang="ru-RU" sz="2400" dirty="0" smtClean="0"/>
              <a:t>века;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лауреат </a:t>
            </a:r>
            <a:r>
              <a:rPr lang="ru-RU" sz="2400" dirty="0"/>
              <a:t>трёх премий «</a:t>
            </a:r>
            <a:r>
              <a:rPr lang="ru-RU" sz="2400" dirty="0" err="1"/>
              <a:t>Грэмми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1968, 1973, 1975</a:t>
            </a:r>
            <a:r>
              <a:rPr lang="ru-RU" sz="2400" dirty="0" smtClean="0"/>
              <a:t>). </a:t>
            </a:r>
            <a:endParaRPr lang="ru-RU" sz="2400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89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E:\++++++РАБОТА МИНСК\DECEMBER\Наркотики\Стади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00451" y="1599314"/>
            <a:ext cx="852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С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тадии развития наркомании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02932" y="1922480"/>
            <a:ext cx="101502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endParaRPr lang="ru-RU" sz="13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28604" y="2357352"/>
            <a:ext cx="799672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Wingdings" pitchFamily="2" charset="2"/>
              <a:buChar char="ü"/>
            </a:pPr>
            <a:r>
              <a:rPr lang="ru-RU" sz="2800" dirty="0" smtClean="0"/>
              <a:t>систематическое употребление наркотика;</a:t>
            </a:r>
          </a:p>
          <a:p>
            <a:pPr marL="457200" indent="-457200" fontAlgn="base">
              <a:buFont typeface="Wingdings" pitchFamily="2" charset="2"/>
              <a:buChar char="ü"/>
            </a:pPr>
            <a:endParaRPr lang="ru-RU" dirty="0"/>
          </a:p>
          <a:p>
            <a:pPr marL="457200" indent="-457200" fontAlgn="base">
              <a:buFont typeface="Wingdings" pitchFamily="2" charset="2"/>
              <a:buChar char="ü"/>
            </a:pPr>
            <a:r>
              <a:rPr lang="ru-RU" sz="2800" dirty="0" smtClean="0"/>
              <a:t>прием наркотических средств становится более частым;</a:t>
            </a:r>
          </a:p>
          <a:p>
            <a:pPr marL="457200" indent="-457200" fontAlgn="base">
              <a:buFont typeface="Wingdings" pitchFamily="2" charset="2"/>
              <a:buChar char="ü"/>
            </a:pPr>
            <a:endParaRPr lang="ru-RU" sz="1200" dirty="0"/>
          </a:p>
          <a:p>
            <a:pPr marL="457200" indent="-457200" fontAlgn="base">
              <a:buFont typeface="Wingdings" pitchFamily="2" charset="2"/>
              <a:buChar char="ü"/>
            </a:pPr>
            <a:r>
              <a:rPr lang="ru-RU" sz="2800" dirty="0"/>
              <a:t>п</a:t>
            </a:r>
            <a:r>
              <a:rPr lang="ru-RU" sz="2800" dirty="0" smtClean="0"/>
              <a:t>ри </a:t>
            </a:r>
            <a:r>
              <a:rPr lang="ru-RU" sz="2800" dirty="0"/>
              <a:t>прекращении употребления </a:t>
            </a:r>
            <a:r>
              <a:rPr lang="ru-RU" sz="2800" dirty="0" smtClean="0"/>
              <a:t>развивается </a:t>
            </a:r>
            <a:r>
              <a:rPr lang="ru-RU" sz="2800" dirty="0"/>
              <a:t>абстинентный </a:t>
            </a:r>
            <a:r>
              <a:rPr lang="ru-RU" sz="2800" dirty="0" smtClean="0"/>
              <a:t>синдром; </a:t>
            </a:r>
          </a:p>
          <a:p>
            <a:pPr marL="457200" indent="-457200" fontAlgn="base">
              <a:buFont typeface="Wingdings" pitchFamily="2" charset="2"/>
              <a:buChar char="ü"/>
            </a:pPr>
            <a:endParaRPr lang="ru-RU" sz="1400" dirty="0" smtClean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/>
              <a:t>нарушение функционирования органов;</a:t>
            </a:r>
          </a:p>
          <a:p>
            <a:pPr marL="342900" indent="-342900" fontAlgn="base">
              <a:buFont typeface="Wingdings" pitchFamily="2" charset="2"/>
              <a:buChar char="ü"/>
            </a:pPr>
            <a:endParaRPr lang="ru-RU" sz="1200" dirty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/>
              <a:t>изменение системы </a:t>
            </a:r>
            <a:r>
              <a:rPr lang="ru-RU" sz="2800" dirty="0" smtClean="0"/>
              <a:t>приоритетов; </a:t>
            </a:r>
            <a:endParaRPr lang="ru-RU" sz="2800" dirty="0"/>
          </a:p>
          <a:p>
            <a:pPr marL="457200" indent="-457200" fontAlgn="base">
              <a:buFont typeface="Wingdings" pitchFamily="2" charset="2"/>
              <a:buChar char="ü"/>
            </a:pPr>
            <a:endParaRPr lang="ru-RU" sz="2800" dirty="0">
              <a:effectLst/>
            </a:endParaRPr>
          </a:p>
        </p:txBody>
      </p:sp>
      <p:pic>
        <p:nvPicPr>
          <p:cNvPr id="9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++++++РАБОТА МИНСК\DECEMBER\Наркотики\Люд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99181" y="4369981"/>
            <a:ext cx="2400097" cy="2488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Картинки по запросу &quot;Элвис Пресли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4" y="2469855"/>
            <a:ext cx="6760553" cy="38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38724" y="1513668"/>
            <a:ext cx="6760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Элвис Пресли </a:t>
            </a:r>
            <a:endParaRPr lang="ru-RU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/>
              <a:t>(1935-1977)</a:t>
            </a:r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113835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:\++++++РАБОТА МИНСК\DECEMBER\Наркотики\Люди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1200" y="1628208"/>
            <a:ext cx="63680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Игорь </a:t>
            </a:r>
            <a:r>
              <a:rPr lang="ru-RU" sz="3600" b="1" dirty="0" err="1" smtClean="0">
                <a:solidFill>
                  <a:schemeClr val="accent3">
                    <a:lumMod val="75000"/>
                  </a:schemeClr>
                </a:solidFill>
              </a:rPr>
              <a:t>Чумычкин</a:t>
            </a:r>
            <a:endParaRPr lang="ru-RU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/>
              <a:t>(1965-1993)</a:t>
            </a:r>
          </a:p>
          <a:p>
            <a:endParaRPr lang="ru-RU" sz="28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советский и российский </a:t>
            </a:r>
            <a:r>
              <a:rPr lang="ru-RU" sz="2400" dirty="0" smtClean="0"/>
              <a:t>рок-музыкант, гитарист</a:t>
            </a:r>
            <a:r>
              <a:rPr lang="ru-RU" sz="2400" dirty="0"/>
              <a:t>;</a:t>
            </a:r>
            <a:r>
              <a:rPr lang="ru-RU" sz="2400" dirty="0" smtClean="0"/>
              <a:t>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участник </a:t>
            </a:r>
            <a:r>
              <a:rPr lang="ru-RU" sz="2400" dirty="0"/>
              <a:t>группы «Алиса</a:t>
            </a:r>
            <a:r>
              <a:rPr lang="ru-RU" sz="2400" dirty="0" smtClean="0"/>
              <a:t>».</a:t>
            </a:r>
          </a:p>
          <a:p>
            <a:endParaRPr lang="ru-RU" sz="2400" dirty="0" smtClean="0"/>
          </a:p>
          <a:p>
            <a:r>
              <a:rPr lang="ru-RU" sz="2400" b="1" dirty="0" smtClean="0"/>
              <a:t>Награды: 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Медаль </a:t>
            </a:r>
            <a:r>
              <a:rPr lang="ru-RU" sz="2400" dirty="0"/>
              <a:t>«</a:t>
            </a:r>
            <a:r>
              <a:rPr lang="ru-RU" sz="2400" dirty="0" smtClean="0"/>
              <a:t>Защитнику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свободной России».</a:t>
            </a:r>
            <a:endParaRPr lang="ru-RU" sz="2400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1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++++++РАБОТА МИНСК\DECEMBER\Наркотики\Люд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" y="-2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5628" y="1500617"/>
            <a:ext cx="63680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Уитни Хьюстон </a:t>
            </a:r>
            <a:endParaRPr lang="ru-RU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/>
              <a:t>(1963-2012)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6451" y="2512644"/>
            <a:ext cx="66872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400" dirty="0"/>
              <a:t>американская блюзовая </a:t>
            </a:r>
            <a:r>
              <a:rPr lang="ru-RU" sz="2400" dirty="0" smtClean="0"/>
              <a:t>певица, актриса, фотомодель;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лауреат </a:t>
            </a:r>
            <a:r>
              <a:rPr lang="ru-RU" sz="2400" dirty="0"/>
              <a:t>более 400 </a:t>
            </a:r>
            <a:r>
              <a:rPr lang="ru-RU" sz="2400" dirty="0" smtClean="0"/>
              <a:t>наград: 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7 </a:t>
            </a:r>
            <a:r>
              <a:rPr lang="ru-RU" sz="2400" dirty="0"/>
              <a:t>наград «</a:t>
            </a:r>
            <a:r>
              <a:rPr lang="ru-RU" sz="2400" dirty="0" err="1" smtClean="0"/>
              <a:t>Грэмми</a:t>
            </a:r>
            <a:r>
              <a:rPr lang="ru-RU" sz="2400" dirty="0" smtClean="0"/>
              <a:t>»;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31 награда </a:t>
            </a:r>
            <a:r>
              <a:rPr lang="en-US" sz="2400" dirty="0"/>
              <a:t>Billboard Music </a:t>
            </a:r>
            <a:r>
              <a:rPr lang="en-US" sz="2400" dirty="0" smtClean="0"/>
              <a:t>Award</a:t>
            </a:r>
            <a:r>
              <a:rPr lang="ru-RU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22 </a:t>
            </a:r>
            <a:r>
              <a:rPr lang="ru-RU" sz="2400" dirty="0"/>
              <a:t>награды </a:t>
            </a:r>
            <a:r>
              <a:rPr lang="en-US" sz="2400" dirty="0"/>
              <a:t>American Music </a:t>
            </a:r>
            <a:r>
              <a:rPr lang="en-US" sz="2400" dirty="0" smtClean="0"/>
              <a:t>Award,</a:t>
            </a:r>
            <a:endParaRPr lang="ru-RU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7 </a:t>
            </a:r>
            <a:r>
              <a:rPr lang="ru-RU" sz="2400" dirty="0"/>
              <a:t>наград </a:t>
            </a:r>
            <a:r>
              <a:rPr lang="en-US" sz="2400" dirty="0"/>
              <a:t>Soul Train Music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Award[</a:t>
            </a:r>
            <a:r>
              <a:rPr lang="en-US" sz="2400" dirty="0" err="1" smtClean="0"/>
              <a:t>en</a:t>
            </a:r>
            <a:r>
              <a:rPr lang="en-US" sz="2400" dirty="0" smtClean="0"/>
              <a:t>]</a:t>
            </a:r>
            <a:r>
              <a:rPr lang="ru-RU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6 </a:t>
            </a:r>
            <a:r>
              <a:rPr lang="ru-RU" sz="2400" dirty="0"/>
              <a:t>наград </a:t>
            </a:r>
            <a:r>
              <a:rPr lang="en-US" sz="2400" dirty="0"/>
              <a:t>NAACP Image </a:t>
            </a:r>
            <a:r>
              <a:rPr lang="en-US" sz="2400" dirty="0" smtClean="0"/>
              <a:t>Awards</a:t>
            </a:r>
            <a:r>
              <a:rPr lang="ru-RU" sz="24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ru-RU" sz="2400" dirty="0" err="1" smtClean="0"/>
              <a:t>прайм</a:t>
            </a:r>
            <a:r>
              <a:rPr lang="ru-RU" sz="2400" dirty="0" smtClean="0"/>
              <a:t>-тайм </a:t>
            </a:r>
            <a:r>
              <a:rPr lang="ru-RU" sz="2400" dirty="0"/>
              <a:t>премия «Эмми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5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:\++++++РАБОТА МИНСК\DECEMBER\Наркотики\Люд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" y="-2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5038725" y="0"/>
            <a:ext cx="6760553" cy="1293232"/>
          </a:xfrm>
          <a:prstGeom prst="rect">
            <a:avLst/>
          </a:prstGeom>
          <a:gradFill flip="none" rotWithShape="1">
            <a:gsLst>
              <a:gs pos="74000">
                <a:srgbClr val="868686"/>
              </a:gs>
              <a:gs pos="56000">
                <a:srgbClr val="686868"/>
              </a:gs>
              <a:gs pos="25000">
                <a:schemeClr val="tx1"/>
              </a:gs>
              <a:gs pos="89000">
                <a:schemeClr val="tx1">
                  <a:tint val="44500"/>
                  <a:satMod val="160000"/>
                </a:schemeClr>
              </a:gs>
              <a:gs pos="100000">
                <a:srgbClr val="ECECEC"/>
              </a:gs>
            </a:gsLst>
            <a:lin ang="54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Звезды, умершие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от наркотиков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65265" y="4316819"/>
            <a:ext cx="2634013" cy="254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 descr="Картинки по запросу &quot;Уитни Хьюстон&quot;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r="14147"/>
          <a:stretch/>
        </p:blipFill>
        <p:spPr bwMode="auto">
          <a:xfrm>
            <a:off x="5038725" y="2259063"/>
            <a:ext cx="6760553" cy="431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3356" y="1293232"/>
            <a:ext cx="63680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Уитни Хьюстон </a:t>
            </a:r>
            <a:endParaRPr lang="ru-RU" sz="3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/>
              <a:t>(1963-2012)</a:t>
            </a:r>
          </a:p>
        </p:txBody>
      </p:sp>
    </p:spTree>
    <p:extLst>
      <p:ext uri="{BB962C8B-B14F-4D97-AF65-F5344CB8AC3E}">
        <p14:creationId xmlns:p14="http://schemas.microsoft.com/office/powerpoint/2010/main" val="142454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:\++++++РАБОТА МИНСК\DECEMBER\Наркотики\Люд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4782" y="1711061"/>
            <a:ext cx="49343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</a:rPr>
              <a:t>Помни!</a:t>
            </a:r>
          </a:p>
          <a:p>
            <a:pPr algn="ctr"/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3200" dirty="0"/>
              <a:t>Н</a:t>
            </a:r>
            <a:r>
              <a:rPr lang="ru-RU" sz="3200" dirty="0" smtClean="0"/>
              <a:t>ачинающий </a:t>
            </a:r>
            <a:r>
              <a:rPr lang="ru-RU" sz="3200" dirty="0"/>
              <a:t>принимает наркотик для </a:t>
            </a:r>
            <a:r>
              <a:rPr lang="ru-RU" sz="3200" dirty="0" smtClean="0"/>
              <a:t>удовольствия.</a:t>
            </a:r>
            <a:endParaRPr lang="ru-RU" sz="3200" dirty="0"/>
          </a:p>
        </p:txBody>
      </p:sp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880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++++++РАБОТА МИНСК\DECEMBER\Наркотики\Люди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4782" y="1711061"/>
            <a:ext cx="493431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</a:rPr>
              <a:t>Помни!</a:t>
            </a:r>
          </a:p>
          <a:p>
            <a:pPr algn="ctr"/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sz="3200" dirty="0" smtClean="0"/>
              <a:t>Наркозависимый принимает наркотик, </a:t>
            </a:r>
            <a:r>
              <a:rPr lang="ru-RU" sz="3200" dirty="0"/>
              <a:t>чтобы хоть на время избавиться от </a:t>
            </a:r>
            <a:r>
              <a:rPr lang="ru-RU" sz="3200" dirty="0" smtClean="0"/>
              <a:t>страданий.</a:t>
            </a:r>
            <a:endParaRPr lang="ru-RU" sz="3200" dirty="0"/>
          </a:p>
        </p:txBody>
      </p:sp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:\++++++РАБОТА МИНСК\DECEMBER\Наркотики\Люди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и по запросу &quot;лечение от наркомании&quot;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821"/>
          <a:stretch/>
        </p:blipFill>
        <p:spPr bwMode="auto">
          <a:xfrm>
            <a:off x="967564" y="531628"/>
            <a:ext cx="10205164" cy="58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7" name="Picture 2" descr="E:\++++++РАБОТА МИНСК\DECEMBER\Наркотики\Лечение\2,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&quot;ответственность за сбыт и распостранение наркотиков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9" y="0"/>
            <a:ext cx="10619916" cy="708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&quot;ответственность за сбыт и распостранение наркотиков&quot;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" b="3996"/>
          <a:stretch/>
        </p:blipFill>
        <p:spPr bwMode="auto">
          <a:xfrm>
            <a:off x="1954593" y="691713"/>
            <a:ext cx="8514821" cy="49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E:\++++++РАБОТА МИНСК\DECEMBER\Наркотики\Стади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00451" y="1599314"/>
            <a:ext cx="852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С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тадии развития наркомании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02932" y="1922480"/>
            <a:ext cx="101502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ru-RU" sz="13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28604" y="2357352"/>
            <a:ext cx="7996721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/>
              <a:t>необратимые психические и физические изменения; </a:t>
            </a:r>
            <a:endParaRPr lang="ru-RU" sz="2800" dirty="0" smtClean="0"/>
          </a:p>
          <a:p>
            <a:pPr marL="342900" indent="-342900" fontAlgn="base">
              <a:buFont typeface="Wingdings" pitchFamily="2" charset="2"/>
              <a:buChar char="ü"/>
            </a:pPr>
            <a:endParaRPr lang="ru-RU" sz="1600" dirty="0" smtClean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 smtClean="0"/>
              <a:t>зависимость от дозы;</a:t>
            </a:r>
            <a:endParaRPr lang="ru-RU" sz="2800" dirty="0"/>
          </a:p>
          <a:p>
            <a:pPr marL="342900" indent="-342900" fontAlgn="base">
              <a:buFont typeface="Wingdings" pitchFamily="2" charset="2"/>
              <a:buChar char="ü"/>
            </a:pPr>
            <a:endParaRPr lang="ru-RU" sz="1050" dirty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 smtClean="0"/>
              <a:t>отсутствие личных </a:t>
            </a:r>
            <a:r>
              <a:rPr lang="ru-RU" sz="2800" dirty="0"/>
              <a:t>и </a:t>
            </a:r>
            <a:r>
              <a:rPr lang="ru-RU" sz="2800" dirty="0" smtClean="0"/>
              <a:t>социальных связей; </a:t>
            </a:r>
          </a:p>
          <a:p>
            <a:pPr marL="342900" indent="-342900" fontAlgn="base">
              <a:buFont typeface="Wingdings" pitchFamily="2" charset="2"/>
              <a:buChar char="ü"/>
            </a:pPr>
            <a:endParaRPr lang="ru-RU" sz="1050" dirty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 smtClean="0"/>
              <a:t>нарушение </a:t>
            </a:r>
            <a:r>
              <a:rPr lang="ru-RU" sz="2800" dirty="0"/>
              <a:t>деятельности внутренних органов;</a:t>
            </a:r>
          </a:p>
          <a:p>
            <a:pPr marL="342900" indent="-342900" fontAlgn="base">
              <a:buFont typeface="Wingdings" pitchFamily="2" charset="2"/>
              <a:buChar char="ü"/>
            </a:pPr>
            <a:endParaRPr lang="ru-RU" sz="1050" dirty="0"/>
          </a:p>
          <a:p>
            <a:pPr marL="342900" indent="-342900" fontAlgn="base">
              <a:buFont typeface="Wingdings" pitchFamily="2" charset="2"/>
              <a:buChar char="ü"/>
            </a:pPr>
            <a:r>
              <a:rPr lang="ru-RU" sz="2800" dirty="0"/>
              <a:t>психическая и интеллектуальная деградация.</a:t>
            </a:r>
          </a:p>
          <a:p>
            <a:pPr marL="457200" indent="-457200" fontAlgn="base">
              <a:buFont typeface="Wingdings" pitchFamily="2" charset="2"/>
              <a:buChar char="ü"/>
            </a:pPr>
            <a:endParaRPr lang="ru-RU" sz="2800" dirty="0">
              <a:effectLst/>
            </a:endParaRPr>
          </a:p>
        </p:txBody>
      </p:sp>
      <p:pic>
        <p:nvPicPr>
          <p:cNvPr id="9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++++++РАБОТА МИНСК\DECEMBER\Наркотики\Лечени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4069" y="2292459"/>
            <a:ext cx="58422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dirty="0"/>
              <a:t>Ни один из современных методов лечения не гарантирует 100% избавления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от </a:t>
            </a:r>
            <a:r>
              <a:rPr lang="ru-RU" sz="3200" dirty="0"/>
              <a:t>наркотической зависимости. </a:t>
            </a:r>
            <a:endParaRPr lang="ru-RU" sz="3200" dirty="0">
              <a:effectLst/>
            </a:endParaRPr>
          </a:p>
        </p:txBody>
      </p:sp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9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6519" y="2365791"/>
            <a:ext cx="51051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dirty="0"/>
              <a:t>«Опий умеет ждать». </a:t>
            </a:r>
            <a:endParaRPr lang="ru-RU" sz="2800" dirty="0" smtClean="0"/>
          </a:p>
          <a:p>
            <a:pPr algn="ctr" fontAlgn="base"/>
            <a:endParaRPr lang="ru-RU" sz="2800" dirty="0"/>
          </a:p>
        </p:txBody>
      </p:sp>
      <p:pic>
        <p:nvPicPr>
          <p:cNvPr id="6146" name="Picture 2" descr="Картинки по запросу &quot;опий умеет ждать&quot;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960" r="321"/>
          <a:stretch/>
        </p:blipFill>
        <p:spPr bwMode="auto">
          <a:xfrm>
            <a:off x="0" y="-137079"/>
            <a:ext cx="12266762" cy="713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2" y="-137079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32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++++++РАБОТА МИНСК\DECEMBER\Наркотики\Лечени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71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:\++++++РАБОТА МИНСК\DECEMBER\Наркотики\Лечение\2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52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++++++РАБОТА МИНСК\DECEMBER\Наркотики\Лечение\2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++++++РАБОТА МИНСК\2020\Janyary\11 іконка лого новое\logo znani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14" y="-164298"/>
            <a:ext cx="2399085" cy="8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511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53362</TotalTime>
  <Words>322</Words>
  <Application>Microsoft Office PowerPoint</Application>
  <PresentationFormat>Произвольный</PresentationFormat>
  <Paragraphs>116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3047</cp:revision>
  <dcterms:created xsi:type="dcterms:W3CDTF">2017-01-09T10:38:11Z</dcterms:created>
  <dcterms:modified xsi:type="dcterms:W3CDTF">2020-04-20T10:45:15Z</dcterms:modified>
</cp:coreProperties>
</file>